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3"/>
    <p:sldId id="324" r:id="rId4"/>
    <p:sldId id="325" r:id="rId5"/>
    <p:sldId id="322" r:id="rId6"/>
    <p:sldId id="316" r:id="rId7"/>
    <p:sldId id="339" r:id="rId8"/>
    <p:sldId id="315" r:id="rId9"/>
    <p:sldId id="317" r:id="rId10"/>
    <p:sldId id="319" r:id="rId11"/>
    <p:sldId id="337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2" name="daion" initials="d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738" y="96"/>
      </p:cViewPr>
      <p:guideLst>
        <p:guide orient="horz" pos="1667"/>
        <p:guide pos="28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8-28T21:34:56.976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000" dirty="0">
              <a:latin typeface="Golos Text" panose="020B0503020202020204"/>
            </a:endParaRP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8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8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5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6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7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2400" dirty="0">
              <a:latin typeface="Golos Text" panose="020B0503020202020204"/>
            </a:endParaRP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20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  <a:endParaRPr lang="ru-RU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  <a:endParaRPr lang="ru-RU" dirty="0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24" name="Рисунок 2"/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5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6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600" dirty="0">
              <a:latin typeface="Golos Text" panose="020B0503020202020204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</p:txBody>
      </p:sp>
      <p:sp>
        <p:nvSpPr>
          <p:cNvPr id="16" name="Текст 13"/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2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2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Текст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  <a:endParaRPr lang="ru-RU" sz="1400" dirty="0">
              <a:latin typeface="Golos Text" panose="020B0503020202020204"/>
            </a:endParaRP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  <a:endParaRPr lang="ru-RU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  <a:endParaRPr lang="ru-RU" sz="2000" dirty="0">
              <a:latin typeface="Golos Text" panose="020B0503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03020" y="242538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Net Address Management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учет и управлени</a:t>
            </a:r>
            <a:r>
              <a:rPr lang="en-US" alt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</a:t>
            </a: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IP-адресами </a:t>
            </a:r>
            <a:b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ru-RU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сетевых устройств</a:t>
            </a:r>
            <a:endParaRPr lang="ru-R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lstStyle/>
          <a:p>
            <a:r>
              <a:rPr lang="ru-RU" sz="1600" u="sng" dirty="0">
                <a:latin typeface="Golos Text" panose="020B0503020202020204"/>
              </a:rPr>
              <a:t>Решены следующие задачи:</a:t>
            </a:r>
            <a:endParaRPr lang="ru-RU" sz="1400" b="1" i="0" u="sng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приложение выполняет поиск коммутаторов по различным параметрам</a:t>
            </a:r>
            <a:endParaRPr lang="ru-RU" sz="1400" b="0" i="0" dirty="0"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выстроена ие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рархия устройств - уровень ядра, агрегации, доступа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реализованы функции чтения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редактирования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добавления</a:t>
            </a:r>
            <a:r>
              <a:rPr lang="en-US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/</a:t>
            </a:r>
            <a:r>
              <a:rPr lang="ru-RU" alt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удаления устройств и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функции чтения</a:t>
            </a:r>
            <a:r>
              <a:rPr 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редактирования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добавления</a:t>
            </a:r>
            <a:r>
              <a:rPr lang="en-US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/</a:t>
            </a:r>
            <a:r>
              <a:rPr lang="ru-RU" altLang="en-US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удаления портов для каждого коммутатора</a:t>
            </a:r>
            <a:endParaRPr lang="ru-RU" altLang="en-US" dirty="0">
              <a:solidFill>
                <a:srgbClr val="2C2D2E"/>
              </a:solidFill>
              <a:effectLst/>
              <a:latin typeface="Golos Text" panose="020B0503020202020204"/>
              <a:sym typeface="+mn-ea"/>
            </a:endParaRPr>
          </a:p>
          <a:p>
            <a:pPr marL="285750" indent="-285750" algn="l"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"/>
            </a:pPr>
            <a:r>
              <a:rPr lang="ru-RU" sz="1400" b="0" i="0" dirty="0">
                <a:solidFill>
                  <a:schemeClr val="tx1"/>
                </a:solidFill>
                <a:effectLst/>
                <a:latin typeface="Golos Text" panose="020B0503020202020204"/>
              </a:rPr>
              <a:t>создано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ролевое управление доступом 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</a:pPr>
            <a:r>
              <a:rPr lang="ru-RU" sz="1600" b="0" i="0" u="sng" dirty="0">
                <a:solidFill>
                  <a:srgbClr val="2C2D2E"/>
                </a:solidFill>
                <a:effectLst/>
                <a:latin typeface="Golos Text" panose="020B0503020202020204"/>
              </a:rPr>
              <a:t>Перспективы:</a:t>
            </a:r>
            <a:endParaRPr lang="ru-RU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создание мобильного приложения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онлайн-мониторинг оборудования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привязка почтовых адресов на картах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учет различн</a:t>
            </a:r>
            <a:r>
              <a:rPr lang="ru-RU" dirty="0">
                <a:effectLst/>
                <a:latin typeface="Golos Text" panose="020B0503020202020204"/>
                <a:sym typeface="+mn-ea"/>
              </a:rPr>
              <a:t>ых типов</a:t>
            </a:r>
            <a:r>
              <a:rPr lang="ru-RU" dirty="0">
                <a:solidFill>
                  <a:srgbClr val="2C2D2E"/>
                </a:solidFill>
                <a:effectLst/>
                <a:latin typeface="Golos Text" panose="020B0503020202020204"/>
                <a:sym typeface="+mn-ea"/>
              </a:rPr>
              <a:t> обрудования (ТВ приемники, голосовые шлюзы, ИБП  и др.)</a:t>
            </a:r>
            <a:endParaRPr lang="ru-RU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highlight>
                  <a:srgbClr val="FFFF00"/>
                </a:highlight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  <a:endParaRPr lang="ru-RU" dirty="0">
              <a:solidFill>
                <a:schemeClr val="bg1"/>
              </a:solidFill>
              <a:highlight>
                <a:srgbClr val="FFFF00"/>
              </a:highlight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709930" y="1233805"/>
            <a:ext cx="4378960" cy="3410585"/>
          </a:xfrm>
        </p:spPr>
        <p:txBody>
          <a:bodyPr/>
          <a:lstStyle/>
          <a:p>
            <a:r>
              <a:rPr lang="ru-RU" b="1">
                <a:sym typeface="+mn-ea"/>
              </a:rPr>
              <a:t>Необходимость</a:t>
            </a:r>
            <a:r>
              <a:rPr lang="en-US" altLang="ru-RU" b="1">
                <a:sym typeface="+mn-ea"/>
              </a:rPr>
              <a:t>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 ростом сложности и масштабов современных сетевых инфраструктур возникает потребность в надёжном и удобном приложении для управления IP-адресами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endParaRPr lang="ru-RU"/>
          </a:p>
          <a:p>
            <a:r>
              <a:rPr lang="ru-RU" b="1"/>
              <a:t>Целевая аудитория:</a:t>
            </a:r>
            <a:endParaRPr lang="ru-RU" b="1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сетевые администраторы, </a:t>
            </a:r>
            <a:endParaRPr lang="ru-RU"/>
          </a:p>
          <a:p>
            <a:pPr>
              <a:lnSpc>
                <a:spcPct val="100000"/>
              </a:lnSpc>
              <a:spcBef>
                <a:spcPts val="20"/>
              </a:spcBef>
              <a:spcAft>
                <a:spcPts val="0"/>
              </a:spcAft>
            </a:pPr>
            <a:r>
              <a:rPr lang="ru-RU"/>
              <a:t>ИТ-специалисты и организации, ищущие надежное решение для учета и управления IP-адресами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Задачи и необходимость</a:t>
            </a:r>
            <a:endParaRPr lang="ru-RU"/>
          </a:p>
        </p:txBody>
      </p:sp>
      <p:pic>
        <p:nvPicPr>
          <p:cNvPr id="7" name="Picture 6" descr="C:\Users\daion\OneDrive\Документы\new\NetAddressManager\Diploma\Картинки\net.pngne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81600" y="1483995"/>
            <a:ext cx="2904490" cy="2903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Box 8"/>
          <p:cNvSpPr txBox="1"/>
          <p:nvPr/>
        </p:nvSpPr>
        <p:spPr>
          <a:xfrm>
            <a:off x="3700780" y="10267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Описание системы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5507990" y="1059815"/>
            <a:ext cx="2653030" cy="3519170"/>
          </a:xfrm>
        </p:spPr>
        <p:txBody>
          <a:bodyPr>
            <a:normAutofit lnSpcReduction="20000"/>
          </a:bodyPr>
          <a:lstStyle/>
          <a:p>
            <a:r>
              <a:rPr lang="ru-RU" sz="1600"/>
              <a:t>Структура базы данных отражает взаимосвязи между сетевыми устройствами, IP-адресами и связанными с ними метаданными.</a:t>
            </a:r>
            <a:endParaRPr lang="ru-RU" sz="1600"/>
          </a:p>
          <a:p>
            <a:endParaRPr lang="ru-RU" sz="1600"/>
          </a:p>
          <a:p>
            <a:r>
              <a:rPr lang="ru-RU">
                <a:solidFill>
                  <a:schemeClr val="tx1"/>
                </a:solidFill>
              </a:rPr>
              <a:t>В приложения используются:</a:t>
            </a:r>
            <a:endParaRPr lang="ru-RU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Rest API ASP.NET Core </a:t>
            </a:r>
            <a:r>
              <a:rPr lang="ru-RU" sz="1600"/>
              <a:t>для </a:t>
            </a:r>
            <a:r>
              <a:rPr lang="ru-RU" sz="1600">
                <a:sym typeface="+mn-ea"/>
              </a:rPr>
              <a:t>серверной части </a:t>
            </a:r>
            <a:endParaRPr 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/>
              <a:t>C# WPF</a:t>
            </a:r>
            <a:r>
              <a:rPr lang="ru-RU" sz="1600"/>
              <a:t> для удобного интерфейса клиентской части.</a:t>
            </a:r>
            <a:endParaRPr lang="ru-RU" sz="16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/>
              <a:t>MS SQL</a:t>
            </a:r>
            <a:r>
              <a:rPr lang="en-US" sz="1600"/>
              <a:t> </a:t>
            </a:r>
            <a:r>
              <a:rPr lang="ru-RU" altLang="en-US" sz="1600">
                <a:solidFill>
                  <a:schemeClr val="tx1"/>
                </a:solidFill>
              </a:rPr>
              <a:t>для </a:t>
            </a:r>
            <a:r>
              <a:rPr lang="ru-RU" sz="1600">
                <a:solidFill>
                  <a:schemeClr val="tx1"/>
                </a:solidFill>
              </a:rPr>
              <a:t>БД хранения</a:t>
            </a:r>
            <a:endParaRPr lang="ru-RU" sz="1600">
              <a:solidFill>
                <a:schemeClr val="tx1"/>
              </a:solidFill>
            </a:endParaRPr>
          </a:p>
        </p:txBody>
      </p:sp>
      <p:pic>
        <p:nvPicPr>
          <p:cNvPr id="5" name="Picture Placeholder 4" descr="AppFunctions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568960" y="936625"/>
            <a:ext cx="398907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20000"/>
          </a:bodyPr>
          <a:lstStyle/>
          <a:p>
            <a:r>
              <a:rPr lang="ru-RU"/>
              <a:t>включает в себя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поиск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просмотр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редактирование </a:t>
            </a:r>
            <a:endParaRPr lang="ru-R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/>
              <a:t>добавление </a:t>
            </a:r>
            <a:endParaRPr lang="ru-RU"/>
          </a:p>
          <a:p>
            <a:pPr>
              <a:buFont typeface="Arial" panose="020B0604020202020204" pitchFamily="34" charset="0"/>
            </a:pPr>
            <a:r>
              <a:rPr lang="ru-RU"/>
              <a:t>информации о сетевых устройствах, почтовых адресах, типах обрудования, статусе, состояни</a:t>
            </a:r>
            <a:r>
              <a:rPr lang="ru-RU">
                <a:solidFill>
                  <a:srgbClr val="002060"/>
                </a:solidFill>
              </a:rPr>
              <a:t>и</a:t>
            </a:r>
            <a:endParaRPr lang="ru-RU" altLang="ru-RU">
              <a:solidFill>
                <a:srgbClr val="002060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Взаимодействие пользователя с приложением</a:t>
            </a:r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10"/>
              <a:t>Взаимодействие с пользователем </a:t>
            </a:r>
            <a:endParaRPr lang="ru-RU" sz="311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/>
          </p:nvPr>
        </p:nvSpPr>
        <p:spPr>
          <a:xfrm>
            <a:off x="4999990" y="2821305"/>
            <a:ext cx="3636010" cy="1763395"/>
          </a:xfrm>
        </p:spPr>
        <p:txBody>
          <a:bodyPr>
            <a:normAutofit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обеспечивает безопасность данных и </a:t>
            </a:r>
            <a:r>
              <a:rPr lang="ru-RU">
                <a:solidFill>
                  <a:schemeClr val="tx1"/>
                </a:solidFill>
                <a:sym typeface="+mn-ea"/>
              </a:rPr>
              <a:t>правильное использование системы администратором и обычными пользователями</a:t>
            </a:r>
            <a:endParaRPr lang="ru-RU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ru-RU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tx1"/>
                </a:solidFill>
              </a:rPr>
              <a:t>служит гарантией </a:t>
            </a:r>
            <a:r>
              <a:rPr lang="ru-RU"/>
              <a:t>защиты критически важных функций, способствуя эффективной совместной работе авторизованных пользователей</a:t>
            </a:r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4999990" y="2401570"/>
            <a:ext cx="2961005" cy="436880"/>
          </a:xfrm>
        </p:spPr>
        <p:txBody>
          <a:bodyPr>
            <a:normAutofit/>
          </a:bodyPr>
          <a:lstStyle/>
          <a:p>
            <a:r>
              <a:rPr lang="ru-RU" sz="1400"/>
              <a:t>Ролевое управление доступом</a:t>
            </a:r>
            <a:endParaRPr lang="ru-RU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Структура базы данных </a:t>
            </a:r>
            <a:endParaRPr lang="ru-RU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37185" y="4295140"/>
            <a:ext cx="844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6" name="Picture Placeholder 5" descr="БД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268605" y="826770"/>
            <a:ext cx="8642350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Поиск устройств</a:t>
            </a:r>
            <a:endParaRPr lang="ru-RU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561330" y="942975"/>
            <a:ext cx="2973705" cy="3875405"/>
          </a:xfrm>
        </p:spPr>
        <p:txBody>
          <a:bodyPr/>
          <a:p>
            <a:r>
              <a:rPr lang="ru-RU" altLang="en-US"/>
              <a:t>К</a:t>
            </a:r>
            <a:r>
              <a:rPr lang="en-US"/>
              <a:t>ритери</a:t>
            </a:r>
            <a:r>
              <a:rPr lang="ru-RU" altLang="en-US"/>
              <a:t>и</a:t>
            </a:r>
            <a:r>
              <a:rPr lang="en-US"/>
              <a:t> поиска</a:t>
            </a:r>
            <a:r>
              <a:rPr lang="ru-RU" altLang="en-US"/>
              <a:t>: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</a:t>
            </a:r>
            <a:r>
              <a:rPr lang="en-US" altLang="en-US"/>
              <a:t>IP-</a:t>
            </a:r>
            <a:r>
              <a:rPr lang="ru-RU" altLang="en-US"/>
              <a:t>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почтовому адресу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по типу оборудования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Подробнее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-</a:t>
            </a:r>
            <a:r>
              <a:rPr lang="en-US" altLang="ru-RU"/>
              <a:t> </a:t>
            </a:r>
            <a:r>
              <a:rPr lang="ru-RU" altLang="en-US"/>
              <a:t>информация по результам поиска</a:t>
            </a:r>
            <a:endParaRPr lang="ru-RU" altLang="en-US"/>
          </a:p>
          <a:p>
            <a:pPr>
              <a:buFont typeface="Arial" panose="020B0604020202020204" pitchFamily="34" charset="0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Изменить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en-US" altLang="en-US"/>
              <a:t>- изменения сведений о </a:t>
            </a:r>
            <a:r>
              <a:rPr lang="ru-RU" altLang="en-US"/>
              <a:t>сетевом устройстве</a:t>
            </a:r>
            <a:endParaRPr lang="ru-RU" altLang="en-US"/>
          </a:p>
        </p:txBody>
      </p:sp>
      <p:pic>
        <p:nvPicPr>
          <p:cNvPr id="3" name="Picture Placeholder 2" descr="SearchPage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1054100"/>
            <a:ext cx="499745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Формы «Обновить», «Подробнее»</a:t>
            </a:r>
            <a:endParaRPr lang="ru-RU" altLang="en-US" dirty="0"/>
          </a:p>
        </p:txBody>
      </p:sp>
      <p:pic>
        <p:nvPicPr>
          <p:cNvPr id="6" name="Picture Placeholder 5" descr="DetailsPageRU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589280" y="938530"/>
            <a:ext cx="2843530" cy="3590290"/>
          </a:xfrm>
          <a:prstGeom prst="rect">
            <a:avLst/>
          </a:prstGeom>
        </p:spPr>
      </p:pic>
      <p:pic>
        <p:nvPicPr>
          <p:cNvPr id="8" name="Picture Placeholder 7" descr="UpdatePageRU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026660" y="948055"/>
            <a:ext cx="2994660" cy="3580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20"/>
          </p:nvPr>
        </p:nvSpPr>
        <p:spPr>
          <a:xfrm>
            <a:off x="461646" y="981912"/>
            <a:ext cx="2589213" cy="269081"/>
          </a:xfrm>
        </p:spPr>
        <p:txBody>
          <a:bodyPr>
            <a:normAutofit fontScale="90000"/>
          </a:bodyPr>
          <a:lstStyle/>
          <a:p>
            <a:r>
              <a:rPr lang="ru-RU" altLang="ru-RU"/>
              <a:t>Добавление типа оборудования</a:t>
            </a:r>
            <a:endParaRPr lang="ru-RU" alt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324564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 altLang="ru-RU">
                <a:sym typeface="+mn-ea"/>
              </a:rPr>
              <a:t>Добавление почтового адреса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2"/>
          </p:nvPr>
        </p:nvSpPr>
        <p:spPr>
          <a:xfrm>
            <a:off x="6054259" y="981912"/>
            <a:ext cx="2589213" cy="269081"/>
          </a:xfrm>
        </p:spPr>
        <p:txBody>
          <a:bodyPr>
            <a:normAutofit lnSpcReduction="10000"/>
          </a:bodyPr>
          <a:lstStyle/>
          <a:p>
            <a:r>
              <a:rPr lang="ru-RU"/>
              <a:t>Добавление коммутатора</a:t>
            </a:r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61645" y="3064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/>
              <a:t>Формы «Добавления»</a:t>
            </a:r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sz="half" idx="26"/>
          </p:nvPr>
        </p:nvSpPr>
        <p:spPr>
          <a:xfrm>
            <a:off x="459740" y="3669665"/>
            <a:ext cx="8409940" cy="104584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</a:t>
            </a:r>
            <a:r>
              <a:rPr lang="ru-RU" sz="1600"/>
              <a:t>п</a:t>
            </a:r>
            <a:r>
              <a:rPr lang="ru-RU" sz="1600"/>
              <a:t>ри попытке добавить данные, уже существующие в базе данных, возникнет ошибка.</a:t>
            </a:r>
            <a:endParaRPr lang="ru-RU" sz="1600"/>
          </a:p>
        </p:txBody>
      </p:sp>
      <p:pic>
        <p:nvPicPr>
          <p:cNvPr id="6" name="Picture Placeholder 5" descr="AddEquipmentRU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467995" y="1341120"/>
            <a:ext cx="2576830" cy="1812290"/>
          </a:xfrm>
          <a:prstGeom prst="rect">
            <a:avLst/>
          </a:prstGeom>
        </p:spPr>
      </p:pic>
      <p:pic>
        <p:nvPicPr>
          <p:cNvPr id="10" name="Picture Placeholder 9" descr="AddAddressPage"/>
          <p:cNvPicPr>
            <a:picLocks noChangeAspect="1"/>
          </p:cNvPicPr>
          <p:nvPr>
            <p:ph type="pic" sz="quarter" idx="27"/>
          </p:nvPr>
        </p:nvPicPr>
        <p:blipFill>
          <a:blip r:embed="rId2"/>
          <a:stretch>
            <a:fillRect/>
          </a:stretch>
        </p:blipFill>
        <p:spPr>
          <a:xfrm>
            <a:off x="3145155" y="1341120"/>
            <a:ext cx="2686050" cy="1795780"/>
          </a:xfrm>
          <a:prstGeom prst="rect">
            <a:avLst/>
          </a:prstGeom>
        </p:spPr>
      </p:pic>
      <p:pic>
        <p:nvPicPr>
          <p:cNvPr id="13" name="Picture Placeholder 12" descr="AddSwitchPage"/>
          <p:cNvPicPr>
            <a:picLocks noChangeAspect="1"/>
          </p:cNvPicPr>
          <p:nvPr>
            <p:ph type="pic" sz="quarter" idx="28"/>
          </p:nvPr>
        </p:nvPicPr>
        <p:blipFill>
          <a:blip r:embed="rId3"/>
          <a:stretch>
            <a:fillRect/>
          </a:stretch>
        </p:blipFill>
        <p:spPr>
          <a:xfrm>
            <a:off x="5980430" y="1341120"/>
            <a:ext cx="2687955" cy="1800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Работа с пользователям</a:t>
            </a:r>
            <a:endParaRPr lang="ru-RU"/>
          </a:p>
        </p:txBody>
      </p:sp>
      <p:sp>
        <p:nvSpPr>
          <p:cNvPr id="12" name="Объект 7"/>
          <p:cNvSpPr>
            <a:spLocks noGrp="1"/>
          </p:cNvSpPr>
          <p:nvPr>
            <p:ph sz="half" idx="26"/>
          </p:nvPr>
        </p:nvSpPr>
        <p:spPr>
          <a:xfrm>
            <a:off x="565785" y="3855720"/>
            <a:ext cx="8409940" cy="1045845"/>
          </a:xfrm>
        </p:spPr>
        <p:txBody>
          <a:bodyPr/>
          <a:p>
            <a:pPr>
              <a:buFont typeface="Arial" panose="020B0604020202020204" pitchFamily="34" charset="0"/>
            </a:pPr>
            <a:r>
              <a:rPr lang="ru-RU" sz="2000" b="1">
                <a:solidFill>
                  <a:srgbClr val="FF0000"/>
                </a:solidFill>
              </a:rPr>
              <a:t>!</a:t>
            </a:r>
            <a:r>
              <a:rPr lang="ru-RU" sz="1600" b="1"/>
              <a:t>   </a:t>
            </a:r>
            <a:r>
              <a:rPr lang="ru-RU" sz="1600">
                <a:solidFill>
                  <a:schemeClr val="tx1"/>
                </a:solidFill>
              </a:rPr>
              <a:t>Манипуляции</a:t>
            </a:r>
            <a:r>
              <a:rPr lang="ru-RU" sz="1600"/>
              <a:t> с данными пользователя доступны только в роли администратор</a:t>
            </a:r>
            <a:r>
              <a:rPr lang="ru-RU" altLang="en-US" sz="1600">
                <a:solidFill>
                  <a:schemeClr val="tx1"/>
                </a:solidFill>
              </a:rPr>
              <a:t>а </a:t>
            </a:r>
            <a:endParaRPr lang="ru-RU" altLang="en-US" sz="1600">
              <a:solidFill>
                <a:schemeClr val="tx1"/>
              </a:solidFill>
            </a:endParaRPr>
          </a:p>
        </p:txBody>
      </p:sp>
      <p:pic>
        <p:nvPicPr>
          <p:cNvPr id="4" name="Picture Placeholder 3" descr="UpdateUserPageRU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565785" y="935355"/>
            <a:ext cx="2327275" cy="2759075"/>
          </a:xfrm>
          <a:prstGeom prst="rect">
            <a:avLst/>
          </a:prstGeom>
        </p:spPr>
      </p:pic>
      <p:pic>
        <p:nvPicPr>
          <p:cNvPr id="6" name="Picture Placeholder 5" descr="SearchUserPageRU"/>
          <p:cNvPicPr>
            <a:picLocks noChangeAspect="1"/>
          </p:cNvPicPr>
          <p:nvPr>
            <p:ph type="pic" sz="quarter" idx="20"/>
          </p:nvPr>
        </p:nvPicPr>
        <p:blipFill>
          <a:blip r:embed="rId2"/>
          <a:stretch>
            <a:fillRect/>
          </a:stretch>
        </p:blipFill>
        <p:spPr>
          <a:xfrm>
            <a:off x="3305810" y="935355"/>
            <a:ext cx="4881880" cy="2751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2193</Words>
  <Application>WPS Presentation</Application>
  <PresentationFormat>Экран (16:9)</PresentationFormat>
  <Paragraphs>87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ALS Gorizont Bold Expanded</vt:lpstr>
      <vt:lpstr>Segoe Print</vt:lpstr>
      <vt:lpstr>Golos Text</vt:lpstr>
      <vt:lpstr>Agency FB</vt:lpstr>
      <vt:lpstr>Arial</vt:lpstr>
      <vt:lpstr>Golos Text DemiBold</vt:lpstr>
      <vt:lpstr>Yu Gothic UI Semibold</vt:lpstr>
      <vt:lpstr>Golos Text</vt:lpstr>
      <vt:lpstr>Wingdings</vt:lpstr>
      <vt:lpstr>Calibri</vt:lpstr>
      <vt:lpstr>Microsoft YaHei</vt:lpstr>
      <vt:lpstr>Arial Unicode MS</vt:lpstr>
      <vt:lpstr>Тема1</vt:lpstr>
      <vt:lpstr>Net Address Management учет и управлениe IP-адресами  сетевых устройств</vt:lpstr>
      <vt:lpstr>Задачи и актуальность</vt:lpstr>
      <vt:lpstr>Описание системы</vt:lpstr>
      <vt:lpstr>Взаимодействие с пользователем </vt:lpstr>
      <vt:lpstr>Структура базы данных </vt:lpstr>
      <vt:lpstr>Поиск устройств</vt:lpstr>
      <vt:lpstr>Формы Details, Update</vt:lpstr>
      <vt:lpstr>PowerPoint 演示文稿</vt:lpstr>
      <vt:lpstr>Работа с пользователям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Daniel Volkov</cp:lastModifiedBy>
  <cp:revision>125</cp:revision>
  <dcterms:created xsi:type="dcterms:W3CDTF">2023-08-16T12:00:00Z</dcterms:created>
  <dcterms:modified xsi:type="dcterms:W3CDTF">2023-08-30T19:02:40Z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69FEC71E37D241BDA33BED31A2781652</vt:lpwstr>
  </property>
  <property fmtid="{D5CDD505-2E9C-101B-9397-08002B2CF9AE}" pid="3" name="KSOProductBuildVer">
    <vt:lpwstr>1033-11.2.0.11219</vt:lpwstr>
  </property>
</Properties>
</file>